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4"/>
  </p:notesMasterIdLst>
  <p:handoutMasterIdLst>
    <p:handoutMasterId r:id="rId15"/>
  </p:handoutMasterIdLst>
  <p:sldIdLst>
    <p:sldId id="256" r:id="rId2"/>
    <p:sldId id="292" r:id="rId3"/>
    <p:sldId id="326" r:id="rId4"/>
    <p:sldId id="317" r:id="rId5"/>
    <p:sldId id="319" r:id="rId6"/>
    <p:sldId id="302" r:id="rId7"/>
    <p:sldId id="327" r:id="rId8"/>
    <p:sldId id="328" r:id="rId9"/>
    <p:sldId id="306" r:id="rId10"/>
    <p:sldId id="325" r:id="rId11"/>
    <p:sldId id="333" r:id="rId12"/>
    <p:sldId id="331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A2D"/>
    <a:srgbClr val="0033CC"/>
    <a:srgbClr val="FFD44B"/>
    <a:srgbClr val="FFDC6D"/>
    <a:srgbClr val="CCECFF"/>
    <a:srgbClr val="61D6FF"/>
    <a:srgbClr val="58BEC0"/>
    <a:srgbClr val="3399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68" autoAdjust="0"/>
    <p:restoredTop sz="94714" autoAdjust="0"/>
  </p:normalViewPr>
  <p:slideViewPr>
    <p:cSldViewPr>
      <p:cViewPr>
        <p:scale>
          <a:sx n="100" d="100"/>
          <a:sy n="100" d="100"/>
        </p:scale>
        <p:origin x="-90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64" y="-11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8C447-12C3-424F-9146-9AF26EE6C6D4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296632-5B6D-45AD-A8F3-BB0F055F85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F57FC9-1190-4E0E-87DB-217DD9439896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D43C2-A72E-4B85-B510-8F2B80AEB1D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D43C2-A72E-4B85-B510-8F2B80AEB1D0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D43C2-A72E-4B85-B510-8F2B80AEB1D0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D43C2-A72E-4B85-B510-8F2B80AEB1D0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D43C2-A72E-4B85-B510-8F2B80AEB1D0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CCEC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209800" y="1371600"/>
            <a:ext cx="6399212" cy="2362200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1828800" y="1752600"/>
            <a:ext cx="6396037" cy="22860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1531938" y="1414463"/>
            <a:ext cx="6392862" cy="2286000"/>
          </a:xfrm>
          <a:prstGeom prst="roundRect">
            <a:avLst>
              <a:gd name="adj" fmla="val 16667"/>
            </a:avLst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7" name="Picture 28" descr="SouthWest_Logo_RGB_JPG"/>
          <p:cNvPicPr>
            <a:picLocks noChangeAspect="1" noChangeArrowheads="1"/>
          </p:cNvPicPr>
          <p:nvPr/>
        </p:nvPicPr>
        <p:blipFill>
          <a:blip r:embed="rId2" cstate="print"/>
          <a:srcRect l="5000" t="17204" r="5000" b="13979"/>
          <a:stretch>
            <a:fillRect/>
          </a:stretch>
        </p:blipFill>
        <p:spPr bwMode="auto">
          <a:xfrm>
            <a:off x="0" y="62357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rgbClr val="E2EBE1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0" y="228600"/>
            <a:ext cx="457200" cy="5943600"/>
            <a:chOff x="0" y="288"/>
            <a:chExt cx="288" cy="3600"/>
          </a:xfrm>
          <a:solidFill>
            <a:srgbClr val="00B0F0"/>
          </a:solidFill>
        </p:grpSpPr>
        <p:sp>
          <p:nvSpPr>
            <p:cNvPr id="10" name="AutoShape 9"/>
            <p:cNvSpPr>
              <a:spLocks noChangeArrowheads="1"/>
            </p:cNvSpPr>
            <p:nvPr/>
          </p:nvSpPr>
          <p:spPr bwMode="auto">
            <a:xfrm>
              <a:off x="58" y="360"/>
              <a:ext cx="230" cy="3455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0" y="288"/>
              <a:ext cx="202" cy="36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98" y="369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96" y="28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4192588" y="6556375"/>
            <a:ext cx="365601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en-US" sz="1200" b="1" dirty="0">
                <a:solidFill>
                  <a:schemeClr val="accent1"/>
                </a:solidFill>
              </a:rPr>
              <a:t> </a:t>
            </a:r>
            <a:r>
              <a:rPr lang="en-US" sz="1200" b="1" dirty="0" smtClean="0">
                <a:solidFill>
                  <a:schemeClr val="accent1"/>
                </a:solidFill>
              </a:rPr>
              <a:t>THE</a:t>
            </a:r>
            <a:r>
              <a:rPr lang="en-US" sz="1200" b="1" baseline="0" dirty="0" smtClean="0">
                <a:solidFill>
                  <a:schemeClr val="accent1"/>
                </a:solidFill>
              </a:rPr>
              <a:t> RESUME</a:t>
            </a:r>
            <a:r>
              <a:rPr lang="en-US" sz="1200" b="1" dirty="0" smtClean="0">
                <a:solidFill>
                  <a:schemeClr val="accent1"/>
                </a:solidFill>
              </a:rPr>
              <a:t> WRITER’S </a:t>
            </a:r>
            <a:r>
              <a:rPr lang="en-US" sz="1200" b="1" dirty="0">
                <a:solidFill>
                  <a:schemeClr val="accent1"/>
                </a:solidFill>
              </a:rPr>
              <a:t>WORKBOOK  </a:t>
            </a:r>
          </a:p>
        </p:txBody>
      </p:sp>
      <p:sp>
        <p:nvSpPr>
          <p:cNvPr id="16" name="Oval 15"/>
          <p:cNvSpPr>
            <a:spLocks noChangeAspect="1" noChangeArrowheads="1"/>
          </p:cNvSpPr>
          <p:nvPr/>
        </p:nvSpPr>
        <p:spPr bwMode="hidden">
          <a:xfrm>
            <a:off x="8912225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18" name="Oval 17"/>
          <p:cNvSpPr>
            <a:spLocks noChangeAspect="1" noChangeArrowheads="1"/>
          </p:cNvSpPr>
          <p:nvPr userDrawn="1"/>
        </p:nvSpPr>
        <p:spPr bwMode="hidden">
          <a:xfrm>
            <a:off x="3959225" y="6627813"/>
            <a:ext cx="155575" cy="15557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19" name="Oval 18"/>
          <p:cNvSpPr>
            <a:spLocks noChangeAspect="1" noChangeArrowheads="1"/>
          </p:cNvSpPr>
          <p:nvPr userDrawn="1"/>
        </p:nvSpPr>
        <p:spPr bwMode="hidden">
          <a:xfrm>
            <a:off x="3694113" y="6627813"/>
            <a:ext cx="155575" cy="155575"/>
          </a:xfrm>
          <a:prstGeom prst="ellipse">
            <a:avLst/>
          </a:prstGeom>
          <a:solidFill>
            <a:srgbClr val="0033C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0" name="Oval 19"/>
          <p:cNvSpPr>
            <a:spLocks noChangeAspect="1" noChangeArrowheads="1"/>
          </p:cNvSpPr>
          <p:nvPr userDrawn="1"/>
        </p:nvSpPr>
        <p:spPr bwMode="hidden">
          <a:xfrm>
            <a:off x="3427413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1" name="Oval 20"/>
          <p:cNvSpPr>
            <a:spLocks noChangeAspect="1" noChangeArrowheads="1"/>
          </p:cNvSpPr>
          <p:nvPr userDrawn="1"/>
        </p:nvSpPr>
        <p:spPr bwMode="hidden">
          <a:xfrm>
            <a:off x="2895600" y="6627813"/>
            <a:ext cx="155575" cy="15557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2" name="Oval 21"/>
          <p:cNvSpPr>
            <a:spLocks noChangeAspect="1" noChangeArrowheads="1"/>
          </p:cNvSpPr>
          <p:nvPr userDrawn="1"/>
        </p:nvSpPr>
        <p:spPr bwMode="hidden">
          <a:xfrm>
            <a:off x="3162300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4" name="Oval 23"/>
          <p:cNvSpPr>
            <a:spLocks noChangeAspect="1" noChangeArrowheads="1"/>
          </p:cNvSpPr>
          <p:nvPr userDrawn="1"/>
        </p:nvSpPr>
        <p:spPr bwMode="hidden">
          <a:xfrm flipH="1">
            <a:off x="7848600" y="6627813"/>
            <a:ext cx="155575" cy="15557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5" name="Oval 24"/>
          <p:cNvSpPr>
            <a:spLocks noChangeAspect="1" noChangeArrowheads="1"/>
          </p:cNvSpPr>
          <p:nvPr userDrawn="1"/>
        </p:nvSpPr>
        <p:spPr bwMode="hidden">
          <a:xfrm>
            <a:off x="8113713" y="6627813"/>
            <a:ext cx="155575" cy="15557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6" name="Oval 25"/>
          <p:cNvSpPr>
            <a:spLocks noChangeAspect="1" noChangeArrowheads="1"/>
          </p:cNvSpPr>
          <p:nvPr userDrawn="1"/>
        </p:nvSpPr>
        <p:spPr bwMode="hidden">
          <a:xfrm flipH="1">
            <a:off x="8380413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7" name="Oval 26"/>
          <p:cNvSpPr>
            <a:spLocks noChangeAspect="1" noChangeArrowheads="1"/>
          </p:cNvSpPr>
          <p:nvPr userDrawn="1"/>
        </p:nvSpPr>
        <p:spPr bwMode="hidden">
          <a:xfrm flipH="1">
            <a:off x="8912225" y="6627813"/>
            <a:ext cx="155575" cy="15557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8" name="Oval 27"/>
          <p:cNvSpPr>
            <a:spLocks noChangeAspect="1" noChangeArrowheads="1"/>
          </p:cNvSpPr>
          <p:nvPr userDrawn="1"/>
        </p:nvSpPr>
        <p:spPr bwMode="hidden">
          <a:xfrm flipH="1">
            <a:off x="8645525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9" name="AutoShape 28"/>
          <p:cNvSpPr>
            <a:spLocks noChangeArrowheads="1"/>
          </p:cNvSpPr>
          <p:nvPr userDrawn="1"/>
        </p:nvSpPr>
        <p:spPr bwMode="auto">
          <a:xfrm>
            <a:off x="1066800" y="990600"/>
            <a:ext cx="6389687" cy="22860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30" name="AutoShape 29"/>
          <p:cNvSpPr>
            <a:spLocks noChangeArrowheads="1"/>
          </p:cNvSpPr>
          <p:nvPr userDrawn="1"/>
        </p:nvSpPr>
        <p:spPr bwMode="auto">
          <a:xfrm>
            <a:off x="776288" y="1371600"/>
            <a:ext cx="6310312" cy="2362199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 userDrawn="1">
            <p:ph type="subTitle" idx="1" hasCustomPrompt="1"/>
          </p:nvPr>
        </p:nvSpPr>
        <p:spPr>
          <a:xfrm>
            <a:off x="1752600" y="3886200"/>
            <a:ext cx="5867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4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150" name="Rectangle 30"/>
          <p:cNvSpPr>
            <a:spLocks noGrp="1" noChangeArrowheads="1"/>
          </p:cNvSpPr>
          <p:nvPr userDrawn="1">
            <p:ph type="ctrTitle" hasCustomPrompt="1"/>
          </p:nvPr>
        </p:nvSpPr>
        <p:spPr>
          <a:xfrm>
            <a:off x="1371600" y="1414463"/>
            <a:ext cx="5484813" cy="2286000"/>
          </a:xfrm>
          <a:ln w="76200"/>
        </p:spPr>
        <p:txBody>
          <a:bodyPr/>
          <a:lstStyle>
            <a:lvl1pPr>
              <a:defRPr sz="6600">
                <a:solidFill>
                  <a:schemeClr val="bg1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en-US" smtClean="0"/>
              <a:t>CHAPTER 1</a:t>
            </a:r>
            <a:endParaRPr lang="en-US" dirty="0"/>
          </a:p>
        </p:txBody>
      </p:sp>
      <p:sp>
        <p:nvSpPr>
          <p:cNvPr id="32" name="TextBox 31"/>
          <p:cNvSpPr txBox="1"/>
          <p:nvPr userDrawn="1"/>
        </p:nvSpPr>
        <p:spPr>
          <a:xfrm>
            <a:off x="1600200" y="2971800"/>
            <a:ext cx="4343400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 anchor="t" anchorCtr="0">
            <a:spAutoFit/>
          </a:bodyPr>
          <a:lstStyle/>
          <a:p>
            <a:endParaRPr lang="en-US" sz="4000" baseline="0" dirty="0">
              <a:solidFill>
                <a:schemeClr val="bg1"/>
              </a:solidFill>
            </a:endParaRPr>
          </a:p>
        </p:txBody>
      </p:sp>
      <p:sp>
        <p:nvSpPr>
          <p:cNvPr id="36" name="Oval 35"/>
          <p:cNvSpPr>
            <a:spLocks noChangeAspect="1" noChangeArrowheads="1"/>
          </p:cNvSpPr>
          <p:nvPr userDrawn="1"/>
        </p:nvSpPr>
        <p:spPr bwMode="hidden">
          <a:xfrm flipH="1">
            <a:off x="2057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7" name="Oval 36"/>
          <p:cNvSpPr>
            <a:spLocks noChangeAspect="1" noChangeArrowheads="1"/>
          </p:cNvSpPr>
          <p:nvPr userDrawn="1"/>
        </p:nvSpPr>
        <p:spPr bwMode="hidden">
          <a:xfrm flipH="1">
            <a:off x="2286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8" name="Oval 37"/>
          <p:cNvSpPr>
            <a:spLocks noChangeAspect="1" noChangeArrowheads="1"/>
          </p:cNvSpPr>
          <p:nvPr userDrawn="1"/>
        </p:nvSpPr>
        <p:spPr bwMode="hidden">
          <a:xfrm flipH="1">
            <a:off x="2514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9" name="Oval 38"/>
          <p:cNvSpPr>
            <a:spLocks noChangeAspect="1" noChangeArrowheads="1"/>
          </p:cNvSpPr>
          <p:nvPr userDrawn="1"/>
        </p:nvSpPr>
        <p:spPr bwMode="hidden">
          <a:xfrm flipH="1">
            <a:off x="2743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0" name="Oval 39"/>
          <p:cNvSpPr>
            <a:spLocks noChangeAspect="1" noChangeArrowheads="1"/>
          </p:cNvSpPr>
          <p:nvPr userDrawn="1"/>
        </p:nvSpPr>
        <p:spPr bwMode="hidden">
          <a:xfrm flipH="1">
            <a:off x="2971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1" name="Oval 40"/>
          <p:cNvSpPr>
            <a:spLocks noChangeAspect="1" noChangeArrowheads="1"/>
          </p:cNvSpPr>
          <p:nvPr userDrawn="1"/>
        </p:nvSpPr>
        <p:spPr bwMode="hidden">
          <a:xfrm flipH="1">
            <a:off x="3200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2" name="Oval 41"/>
          <p:cNvSpPr>
            <a:spLocks noChangeAspect="1" noChangeArrowheads="1"/>
          </p:cNvSpPr>
          <p:nvPr userDrawn="1"/>
        </p:nvSpPr>
        <p:spPr bwMode="hidden">
          <a:xfrm flipH="1">
            <a:off x="3429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3" name="Oval 42"/>
          <p:cNvSpPr>
            <a:spLocks noChangeAspect="1" noChangeArrowheads="1"/>
          </p:cNvSpPr>
          <p:nvPr userDrawn="1"/>
        </p:nvSpPr>
        <p:spPr bwMode="hidden">
          <a:xfrm flipH="1">
            <a:off x="3657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4" name="Oval 43"/>
          <p:cNvSpPr>
            <a:spLocks noChangeAspect="1" noChangeArrowheads="1"/>
          </p:cNvSpPr>
          <p:nvPr userDrawn="1"/>
        </p:nvSpPr>
        <p:spPr bwMode="hidden">
          <a:xfrm flipH="1">
            <a:off x="3886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5" name="Oval 44"/>
          <p:cNvSpPr>
            <a:spLocks noChangeAspect="1" noChangeArrowheads="1"/>
          </p:cNvSpPr>
          <p:nvPr userDrawn="1"/>
        </p:nvSpPr>
        <p:spPr bwMode="hidden">
          <a:xfrm flipH="1">
            <a:off x="4114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6" name="Oval 45"/>
          <p:cNvSpPr>
            <a:spLocks noChangeAspect="1" noChangeArrowheads="1"/>
          </p:cNvSpPr>
          <p:nvPr userDrawn="1"/>
        </p:nvSpPr>
        <p:spPr bwMode="hidden">
          <a:xfrm flipH="1">
            <a:off x="4343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7" name="Oval 46"/>
          <p:cNvSpPr>
            <a:spLocks noChangeAspect="1" noChangeArrowheads="1"/>
          </p:cNvSpPr>
          <p:nvPr userDrawn="1"/>
        </p:nvSpPr>
        <p:spPr bwMode="hidden">
          <a:xfrm flipH="1">
            <a:off x="4572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8" name="Oval 47"/>
          <p:cNvSpPr>
            <a:spLocks noChangeAspect="1" noChangeArrowheads="1"/>
          </p:cNvSpPr>
          <p:nvPr userDrawn="1"/>
        </p:nvSpPr>
        <p:spPr bwMode="hidden">
          <a:xfrm flipH="1">
            <a:off x="4800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9" name="Oval 48"/>
          <p:cNvSpPr>
            <a:spLocks noChangeAspect="1" noChangeArrowheads="1"/>
          </p:cNvSpPr>
          <p:nvPr userDrawn="1"/>
        </p:nvSpPr>
        <p:spPr bwMode="hidden">
          <a:xfrm flipH="1">
            <a:off x="5029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50" name="Oval 49"/>
          <p:cNvSpPr>
            <a:spLocks noChangeAspect="1" noChangeArrowheads="1"/>
          </p:cNvSpPr>
          <p:nvPr userDrawn="1"/>
        </p:nvSpPr>
        <p:spPr bwMode="hidden">
          <a:xfrm flipH="1">
            <a:off x="5257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51" name="Oval 50"/>
          <p:cNvSpPr>
            <a:spLocks noChangeAspect="1" noChangeArrowheads="1"/>
          </p:cNvSpPr>
          <p:nvPr userDrawn="1"/>
        </p:nvSpPr>
        <p:spPr bwMode="hidden">
          <a:xfrm flipH="1">
            <a:off x="5486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8614ED6-A9D0-4F58-89C7-E1FE2C8444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18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67DBA231-A2A7-4813-B90D-3E0EC47343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18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0033CC"/>
                </a:solidFill>
              </a:defRPr>
            </a:lvl1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 baseline="0"/>
            </a:lvl1pPr>
            <a:lvl2pPr>
              <a:defRPr sz="2400" baseline="0"/>
            </a:lvl2pPr>
            <a:lvl3pPr>
              <a:defRPr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xfrm>
            <a:off x="7772400" y="6556375"/>
            <a:ext cx="1219200" cy="301625"/>
          </a:xfrm>
          <a:ln/>
        </p:spPr>
        <p:txBody>
          <a:bodyPr/>
          <a:lstStyle>
            <a:lvl1pPr>
              <a:defRPr baseline="0">
                <a:solidFill>
                  <a:srgbClr val="00B0F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Chapter  18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</a:t>
            </a:r>
            <a:fld id="{0A96650A-17D0-4770-838F-832FCC85D28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18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5B61A40D-DB14-4C49-B8B8-7C7E6309110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18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34A97898-4905-47F0-9A37-D961A6040B4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18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19C2520-EA1C-4520-BA53-AC909DA693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18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AAE0777D-6C31-4CE9-AC08-3240C198F5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18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A10A2CFE-55E5-4155-86B8-C2333DA431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18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179E8096-9A50-4385-87F2-53363C37F2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18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27" name="Picture 3" descr="SouthWest_Logo_RGB_JPG"/>
          <p:cNvPicPr>
            <a:picLocks noChangeAspect="1" noChangeArrowheads="1"/>
          </p:cNvPicPr>
          <p:nvPr/>
        </p:nvPicPr>
        <p:blipFill>
          <a:blip r:embed="rId13" cstate="print"/>
          <a:srcRect l="5000" t="17204" r="5000" b="13979"/>
          <a:stretch>
            <a:fillRect/>
          </a:stretch>
        </p:blipFill>
        <p:spPr bwMode="auto">
          <a:xfrm>
            <a:off x="0" y="62357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rgbClr val="E2EBE1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grpSp>
        <p:nvGrpSpPr>
          <p:cNvPr id="1030" name="Group 6"/>
          <p:cNvGrpSpPr>
            <a:grpSpLocks/>
          </p:cNvGrpSpPr>
          <p:nvPr/>
        </p:nvGrpSpPr>
        <p:grpSpPr bwMode="auto">
          <a:xfrm>
            <a:off x="0" y="228600"/>
            <a:ext cx="457200" cy="5943600"/>
            <a:chOff x="0" y="288"/>
            <a:chExt cx="288" cy="3600"/>
          </a:xfrm>
          <a:solidFill>
            <a:srgbClr val="00B0F0"/>
          </a:solidFill>
        </p:grpSpPr>
        <p:sp>
          <p:nvSpPr>
            <p:cNvPr id="4103" name="AutoShape 7"/>
            <p:cNvSpPr>
              <a:spLocks noChangeArrowheads="1"/>
            </p:cNvSpPr>
            <p:nvPr/>
          </p:nvSpPr>
          <p:spPr bwMode="auto">
            <a:xfrm>
              <a:off x="58" y="360"/>
              <a:ext cx="230" cy="3455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0" y="288"/>
              <a:ext cx="202" cy="36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5" name="Oval 9"/>
            <p:cNvSpPr>
              <a:spLocks noChangeArrowheads="1"/>
            </p:cNvSpPr>
            <p:nvPr/>
          </p:nvSpPr>
          <p:spPr bwMode="auto">
            <a:xfrm>
              <a:off x="98" y="369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6" name="Oval 10"/>
            <p:cNvSpPr>
              <a:spLocks noChangeArrowheads="1"/>
            </p:cNvSpPr>
            <p:nvPr/>
          </p:nvSpPr>
          <p:spPr bwMode="auto">
            <a:xfrm>
              <a:off x="96" y="28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978775" y="66675"/>
            <a:ext cx="1165225" cy="319088"/>
            <a:chOff x="7978775" y="66675"/>
            <a:chExt cx="1165225" cy="319088"/>
          </a:xfrm>
        </p:grpSpPr>
        <p:sp>
          <p:nvSpPr>
            <p:cNvPr id="4108" name="AutoShape 12"/>
            <p:cNvSpPr>
              <a:spLocks noChangeArrowheads="1"/>
            </p:cNvSpPr>
            <p:nvPr/>
          </p:nvSpPr>
          <p:spPr bwMode="auto">
            <a:xfrm>
              <a:off x="8229600" y="66675"/>
              <a:ext cx="914400" cy="317500"/>
            </a:xfrm>
            <a:prstGeom prst="roundRect">
              <a:avLst>
                <a:gd name="adj" fmla="val 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9" name="AutoShape 13"/>
            <p:cNvSpPr>
              <a:spLocks noChangeArrowheads="1"/>
            </p:cNvSpPr>
            <p:nvPr/>
          </p:nvSpPr>
          <p:spPr bwMode="auto">
            <a:xfrm flipH="1">
              <a:off x="7978775" y="66675"/>
              <a:ext cx="260350" cy="319088"/>
            </a:xfrm>
            <a:prstGeom prst="flowChartDelay">
              <a:avLst/>
            </a:prstGeom>
            <a:solidFill>
              <a:srgbClr val="00B0F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4192588" y="6556375"/>
            <a:ext cx="365601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en-US" sz="1200" b="1" dirty="0">
                <a:solidFill>
                  <a:schemeClr val="accent1"/>
                </a:solidFill>
              </a:rPr>
              <a:t>  </a:t>
            </a:r>
            <a:r>
              <a:rPr lang="en-US" sz="1200" b="1" dirty="0" smtClean="0">
                <a:solidFill>
                  <a:schemeClr val="accent1"/>
                </a:solidFill>
              </a:rPr>
              <a:t>THE</a:t>
            </a:r>
            <a:r>
              <a:rPr lang="en-US" sz="1200" b="1" baseline="0" dirty="0" smtClean="0">
                <a:solidFill>
                  <a:schemeClr val="accent1"/>
                </a:solidFill>
              </a:rPr>
              <a:t> </a:t>
            </a:r>
            <a:r>
              <a:rPr lang="en-US" sz="1200" b="1" dirty="0" smtClean="0">
                <a:solidFill>
                  <a:schemeClr val="accent1"/>
                </a:solidFill>
              </a:rPr>
              <a:t>RESUME WRITER’S WORKBOOK  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103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85725"/>
            <a:ext cx="1066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 baseline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308A780C-23D5-4DD0-859E-C0494ECC86F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14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848600" y="6554788"/>
            <a:ext cx="12192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rgbClr val="58BEC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Chapter  18</a:t>
            </a:r>
            <a:endParaRPr lang="en-US" dirty="0"/>
          </a:p>
        </p:txBody>
      </p:sp>
      <p:sp>
        <p:nvSpPr>
          <p:cNvPr id="4115" name="Oval 19"/>
          <p:cNvSpPr>
            <a:spLocks noChangeAspect="1" noChangeArrowheads="1"/>
          </p:cNvSpPr>
          <p:nvPr/>
        </p:nvSpPr>
        <p:spPr bwMode="hidden">
          <a:xfrm>
            <a:off x="8912225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grpSp>
        <p:nvGrpSpPr>
          <p:cNvPr id="1038" name="Group 20"/>
          <p:cNvGrpSpPr>
            <a:grpSpLocks/>
          </p:cNvGrpSpPr>
          <p:nvPr/>
        </p:nvGrpSpPr>
        <p:grpSpPr bwMode="auto">
          <a:xfrm flipH="1">
            <a:off x="2895600" y="6627813"/>
            <a:ext cx="1219200" cy="155575"/>
            <a:chOff x="2496" y="4175"/>
            <a:chExt cx="768" cy="98"/>
          </a:xfrm>
        </p:grpSpPr>
        <p:sp>
          <p:nvSpPr>
            <p:cNvPr id="4117" name="Oval 21"/>
            <p:cNvSpPr>
              <a:spLocks noChangeAspect="1" noChangeArrowheads="1"/>
            </p:cNvSpPr>
            <p:nvPr userDrawn="1"/>
          </p:nvSpPr>
          <p:spPr bwMode="hidden">
            <a:xfrm flipH="1">
              <a:off x="2496" y="4175"/>
              <a:ext cx="98" cy="98"/>
            </a:xfrm>
            <a:prstGeom prst="ellipse">
              <a:avLst/>
            </a:prstGeom>
            <a:solidFill>
              <a:srgbClr val="58BE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18" name="Oval 22"/>
            <p:cNvSpPr>
              <a:spLocks noChangeAspect="1" noChangeArrowheads="1"/>
            </p:cNvSpPr>
            <p:nvPr userDrawn="1"/>
          </p:nvSpPr>
          <p:spPr bwMode="hidden">
            <a:xfrm flipH="1">
              <a:off x="2663" y="4175"/>
              <a:ext cx="98" cy="98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19" name="Oval 23"/>
            <p:cNvSpPr>
              <a:spLocks noChangeAspect="1" noChangeArrowheads="1"/>
            </p:cNvSpPr>
            <p:nvPr userDrawn="1"/>
          </p:nvSpPr>
          <p:spPr bwMode="hidden">
            <a:xfrm flipH="1">
              <a:off x="2831" y="4175"/>
              <a:ext cx="98" cy="98"/>
            </a:xfrm>
            <a:prstGeom prst="ellipse">
              <a:avLst/>
            </a:prstGeom>
            <a:solidFill>
              <a:srgbClr val="FFD44B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20" name="Oval 24"/>
            <p:cNvSpPr>
              <a:spLocks noChangeAspect="1" noChangeArrowheads="1"/>
            </p:cNvSpPr>
            <p:nvPr userDrawn="1"/>
          </p:nvSpPr>
          <p:spPr bwMode="hidden">
            <a:xfrm flipH="1">
              <a:off x="3166" y="4175"/>
              <a:ext cx="98" cy="98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21" name="Oval 25"/>
            <p:cNvSpPr>
              <a:spLocks noChangeAspect="1" noChangeArrowheads="1"/>
            </p:cNvSpPr>
            <p:nvPr userDrawn="1"/>
          </p:nvSpPr>
          <p:spPr bwMode="hidden">
            <a:xfrm flipH="1">
              <a:off x="2998" y="4175"/>
              <a:ext cx="98" cy="98"/>
            </a:xfrm>
            <a:prstGeom prst="ellipse">
              <a:avLst/>
            </a:prstGeom>
            <a:solidFill>
              <a:srgbClr val="7030A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aseline="0">
          <a:solidFill>
            <a:srgbClr val="0033C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SzPct val="95000"/>
        <a:buFont typeface="Wingdings" pitchFamily="2" charset="2"/>
        <a:buChar char="S"/>
        <a:defRPr sz="28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Font typeface="Wingdings" pitchFamily="2" charset="2"/>
        <a:buChar char="S"/>
        <a:defRPr sz="2400" baseline="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D44B"/>
        </a:buClr>
        <a:buFont typeface="Wingdings" pitchFamily="2" charset="2"/>
        <a:buChar char="S"/>
        <a:defRPr sz="2200" baseline="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70C0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58BEC0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4038600"/>
            <a:ext cx="6705600" cy="1752600"/>
          </a:xfrm>
        </p:spPr>
        <p:txBody>
          <a:bodyPr/>
          <a:lstStyle/>
          <a:p>
            <a:pPr eaLnBrk="1" hangingPunct="1">
              <a:spcBef>
                <a:spcPts val="0"/>
              </a:spcBef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The Job Interview</a:t>
            </a:r>
          </a:p>
          <a:p>
            <a:pPr eaLnBrk="1" hangingPunct="1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1414463"/>
            <a:ext cx="5561013" cy="2286000"/>
          </a:xfrm>
          <a:ln w="9525"/>
        </p:spPr>
        <p:txBody>
          <a:bodyPr/>
          <a:lstStyle/>
          <a:p>
            <a:pPr eaLnBrk="1" hangingPunct="1"/>
            <a:r>
              <a:rPr lang="en-US" dirty="0" smtClean="0"/>
              <a:t>CHAPTER 18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CC"/>
                </a:solidFill>
              </a:rPr>
              <a:t>Interview Basics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229600" cy="4419600"/>
          </a:xfrm>
        </p:spPr>
        <p:txBody>
          <a:bodyPr/>
          <a:lstStyle/>
          <a:p>
            <a:pPr marL="628650" lvl="1" indent="-342900"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Be rested, prepared, and dressed appropriately.</a:t>
            </a:r>
          </a:p>
          <a:p>
            <a:pPr marL="628650" lvl="1" indent="-342900">
              <a:spcBef>
                <a:spcPts val="476"/>
              </a:spcBef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Arrive five to ten minutes early.</a:t>
            </a:r>
          </a:p>
          <a:p>
            <a:pPr marL="628650" lvl="1" indent="-342900">
              <a:spcBef>
                <a:spcPts val="476"/>
              </a:spcBef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Be courteous to secretaries and assistants. </a:t>
            </a:r>
          </a:p>
          <a:p>
            <a:pPr marL="628650" lvl="1" indent="-342900">
              <a:spcBef>
                <a:spcPts val="476"/>
              </a:spcBef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Present yourself as a problem-solver, energetic, and willing to work hard.</a:t>
            </a:r>
          </a:p>
          <a:p>
            <a:pPr marL="628650" lvl="1" indent="-342900">
              <a:spcBef>
                <a:spcPts val="476"/>
              </a:spcBef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Always make eye contact and never lie.</a:t>
            </a:r>
          </a:p>
          <a:p>
            <a:pPr marL="628650" lvl="1" indent="-342900">
              <a:spcBef>
                <a:spcPts val="476"/>
              </a:spcBef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After the interview, make notes on how the interview went.</a:t>
            </a:r>
          </a:p>
          <a:p>
            <a:pPr marL="628650" lvl="1" indent="-342900">
              <a:spcBef>
                <a:spcPts val="476"/>
              </a:spcBef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Write a follow-up thank-you letter.</a:t>
            </a:r>
          </a:p>
          <a:p>
            <a:pPr marL="628650" lvl="1" indent="-342900">
              <a:spcBef>
                <a:spcPts val="476"/>
              </a:spcBef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Follow up with a phone call a week later.</a:t>
            </a:r>
          </a:p>
          <a:p>
            <a:pPr marL="628650" lvl="1" indent="-342900">
              <a:buClr>
                <a:srgbClr val="E10A2D"/>
              </a:buClr>
              <a:buFont typeface="Wingdings" pitchFamily="2" charset="2"/>
              <a:buChar char="ü"/>
            </a:pPr>
            <a:endParaRPr lang="en-US" dirty="0" smtClean="0"/>
          </a:p>
          <a:p>
            <a:pPr marL="628650" lvl="1" indent="-342900">
              <a:buClr>
                <a:srgbClr val="E10A2D"/>
              </a:buClr>
              <a:buFont typeface="Wingdings" pitchFamily="2" charset="2"/>
              <a:buChar char="ü"/>
            </a:pPr>
            <a:endParaRPr lang="en-US" dirty="0" smtClean="0"/>
          </a:p>
          <a:p>
            <a:pPr lvl="1">
              <a:buClr>
                <a:srgbClr val="E10A2D"/>
              </a:buClr>
              <a:buFont typeface="Wingdings" pitchFamily="2" charset="2"/>
              <a:buChar char="ü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bg1"/>
                </a:solidFill>
              </a:rPr>
              <a:t>Slide</a:t>
            </a:r>
            <a:r>
              <a:rPr lang="en-US" dirty="0" smtClean="0"/>
              <a:t> </a:t>
            </a:r>
            <a:fld id="{9AE69AF2-0DF1-4CF3-8E49-1ABF965612DA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18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Interview Questions</a:t>
            </a:r>
            <a:br>
              <a:rPr lang="en-US" dirty="0" smtClean="0"/>
            </a:b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57200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0">
              <a:buSzTx/>
              <a:buFont typeface="Wingdings" pitchFamily="2" charset="2"/>
              <a:buChar char="ü"/>
            </a:pPr>
            <a:r>
              <a:rPr lang="en-US" sz="2400" dirty="0" smtClean="0">
                <a:latin typeface="Arial" charset="0"/>
                <a:cs typeface="Arial" charset="0"/>
              </a:rPr>
              <a:t>What do you know about our company?</a:t>
            </a:r>
          </a:p>
          <a:p>
            <a:pPr lvl="0">
              <a:buSzTx/>
              <a:buFont typeface="Wingdings" pitchFamily="2" charset="2"/>
              <a:buChar char="ü"/>
            </a:pPr>
            <a:r>
              <a:rPr lang="en-US" sz="2400" dirty="0" smtClean="0">
                <a:latin typeface="Arial" charset="0"/>
                <a:cs typeface="Arial" charset="0"/>
              </a:rPr>
              <a:t>Tell me about yourself. What is your major weakness? Your major strength?</a:t>
            </a:r>
          </a:p>
          <a:p>
            <a:pPr lvl="0">
              <a:buSzTx/>
              <a:buFont typeface="Wingdings" pitchFamily="2" charset="2"/>
              <a:buChar char="ü"/>
            </a:pPr>
            <a:r>
              <a:rPr lang="en-US" sz="2400" dirty="0" smtClean="0">
                <a:latin typeface="Arial" charset="0"/>
                <a:cs typeface="Arial" charset="0"/>
              </a:rPr>
              <a:t>Where do you see yourself five years from now?</a:t>
            </a: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18</a:t>
            </a:r>
            <a:endParaRPr lang="en-US" dirty="0"/>
          </a:p>
        </p:txBody>
      </p:sp>
      <p:graphicFrame>
        <p:nvGraphicFramePr>
          <p:cNvPr id="7" name="Group 118"/>
          <p:cNvGraphicFramePr>
            <a:graphicFrameLocks/>
          </p:cNvGraphicFramePr>
          <p:nvPr/>
        </p:nvGraphicFramePr>
        <p:xfrm>
          <a:off x="609600" y="1295400"/>
          <a:ext cx="7924800" cy="2111587"/>
        </p:xfrm>
        <a:graphic>
          <a:graphicData uri="http://schemas.openxmlformats.org/drawingml/2006/table">
            <a:tbl>
              <a:tblPr/>
              <a:tblGrid>
                <a:gridCol w="3886200"/>
                <a:gridCol w="4038600"/>
              </a:tblGrid>
              <a:tr h="22013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Typical Areas Covered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0A2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1684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Education</a:t>
                      </a:r>
                      <a:endParaRPr kumimoji="0" lang="en-U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Work experience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Career Goals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Personality and motivation	 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Reasons for changing jobs</a:t>
                      </a:r>
                      <a:endParaRPr kumimoji="0" lang="en-U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Stress questions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Salary and benefits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609600" y="3505200"/>
            <a:ext cx="7924800" cy="457200"/>
          </a:xfrm>
          <a:prstGeom prst="rect">
            <a:avLst/>
          </a:prstGeom>
          <a:solidFill>
            <a:srgbClr val="E10A2D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  <a:buClr>
                <a:srgbClr val="E10A2D"/>
              </a:buClr>
            </a:pPr>
            <a:r>
              <a:rPr lang="en-US" sz="22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Frequently Asked Questions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Interview Questions </a:t>
            </a:r>
            <a:r>
              <a:rPr lang="en-US" sz="2400" dirty="0" smtClean="0"/>
              <a:t>(Continued)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229600" cy="4525963"/>
          </a:xfrm>
        </p:spPr>
        <p:txBody>
          <a:bodyPr/>
          <a:lstStyle/>
          <a:p>
            <a:endParaRPr lang="en-US" dirty="0" smtClean="0"/>
          </a:p>
          <a:p>
            <a:pPr lvl="2">
              <a:spcBef>
                <a:spcPts val="600"/>
              </a:spcBef>
            </a:pPr>
            <a:endParaRPr lang="en-US" dirty="0" smtClean="0"/>
          </a:p>
          <a:p>
            <a:pPr marL="571500">
              <a:buFont typeface="Wingdings" pitchFamily="2" charset="2"/>
              <a:buChar char="ü"/>
            </a:pPr>
            <a:r>
              <a:rPr lang="en-US" sz="2400" dirty="0" smtClean="0"/>
              <a:t>To whom will I report?</a:t>
            </a:r>
          </a:p>
          <a:p>
            <a:pPr marL="571500">
              <a:buFont typeface="Wingdings" pitchFamily="2" charset="2"/>
              <a:buChar char="ü"/>
            </a:pPr>
            <a:r>
              <a:rPr lang="en-US" sz="2400" dirty="0" smtClean="0"/>
              <a:t>How do you see the company developing over</a:t>
            </a:r>
          </a:p>
          <a:p>
            <a:pPr marL="571500">
              <a:spcBef>
                <a:spcPts val="0"/>
              </a:spcBef>
              <a:buNone/>
            </a:pPr>
            <a:r>
              <a:rPr lang="en-US" sz="2400" dirty="0" smtClean="0"/>
              <a:t>	the next few years?</a:t>
            </a:r>
          </a:p>
          <a:p>
            <a:pPr marL="571500">
              <a:buFont typeface="Wingdings" pitchFamily="2" charset="2"/>
              <a:buChar char="ü"/>
            </a:pPr>
            <a:r>
              <a:rPr lang="en-US" sz="2400" dirty="0" smtClean="0"/>
              <a:t>Is this a new position or will I be replacing someone?</a:t>
            </a:r>
          </a:p>
          <a:p>
            <a:pPr marL="571500">
              <a:buFont typeface="Wingdings" pitchFamily="2" charset="2"/>
              <a:buChar char="ü"/>
            </a:pPr>
            <a:r>
              <a:rPr lang="en-US" sz="2400" dirty="0" smtClean="0"/>
              <a:t>What would be your highest priority for me to accomplish should you hire me?</a:t>
            </a:r>
          </a:p>
          <a:p>
            <a:pPr>
              <a:buFont typeface="Wingdings" pitchFamily="2" charset="2"/>
              <a:buChar char="ü"/>
            </a:pPr>
            <a:endParaRPr lang="en-US" sz="2400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18</a:t>
            </a:r>
            <a:endParaRPr lang="en-US" dirty="0"/>
          </a:p>
        </p:txBody>
      </p:sp>
      <p:graphicFrame>
        <p:nvGraphicFramePr>
          <p:cNvPr id="6" name="Group 118"/>
          <p:cNvGraphicFramePr>
            <a:graphicFrameLocks/>
          </p:cNvGraphicFramePr>
          <p:nvPr/>
        </p:nvGraphicFramePr>
        <p:xfrm>
          <a:off x="685800" y="1447800"/>
          <a:ext cx="7924800" cy="533400"/>
        </p:xfrm>
        <a:graphic>
          <a:graphicData uri="http://schemas.openxmlformats.org/drawingml/2006/table">
            <a:tbl>
              <a:tblPr/>
              <a:tblGrid>
                <a:gridCol w="79248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Some Questions You May Want to Ask</a:t>
                      </a:r>
                    </a:p>
                  </a:txBody>
                  <a:tcPr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0A2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Preparing for the Interview</a:t>
            </a:r>
            <a:br>
              <a:rPr lang="en-US" dirty="0" smtClean="0"/>
            </a:b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572000"/>
          </a:xfrm>
        </p:spPr>
        <p:txBody>
          <a:bodyPr/>
          <a:lstStyle/>
          <a:p>
            <a:r>
              <a:rPr lang="en-US" sz="2700" dirty="0" smtClean="0"/>
              <a:t>The interview is the most important component of the job search process.</a:t>
            </a:r>
          </a:p>
          <a:p>
            <a:pPr lvl="1"/>
            <a:r>
              <a:rPr lang="en-US" sz="2300" dirty="0" smtClean="0"/>
              <a:t>Your resume and cover letter get you the interview.</a:t>
            </a:r>
          </a:p>
          <a:p>
            <a:pPr lvl="1"/>
            <a:r>
              <a:rPr lang="en-US" sz="2300" dirty="0" smtClean="0"/>
              <a:t>The interview gets you the job.</a:t>
            </a:r>
          </a:p>
          <a:p>
            <a:r>
              <a:rPr lang="en-US" sz="2700" dirty="0" smtClean="0"/>
              <a:t>A major objective of the interview is to:</a:t>
            </a:r>
          </a:p>
          <a:p>
            <a:pPr lvl="1"/>
            <a:r>
              <a:rPr lang="en-US" sz="2300" dirty="0" smtClean="0"/>
              <a:t>Unmask your true personality.</a:t>
            </a:r>
          </a:p>
          <a:p>
            <a:pPr lvl="1"/>
            <a:r>
              <a:rPr lang="en-US" sz="2300" dirty="0" smtClean="0"/>
              <a:t>Demonstrate your ability to work with others.</a:t>
            </a:r>
          </a:p>
          <a:p>
            <a:r>
              <a:rPr lang="en-US" sz="2700" dirty="0" smtClean="0"/>
              <a:t>The more you prepare for the interview, the more you will increase your chances of being hired. </a:t>
            </a:r>
          </a:p>
          <a:p>
            <a:pPr>
              <a:buNone/>
            </a:pPr>
            <a:endParaRPr lang="en-US" dirty="0" smtClean="0"/>
          </a:p>
          <a:p>
            <a:pPr marL="742950" lvl="2" indent="-342900">
              <a:buClr>
                <a:srgbClr val="7030A0"/>
              </a:buClr>
              <a:buSzPct val="95000"/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18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Chemistry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229600" cy="4525963"/>
          </a:xfrm>
        </p:spPr>
        <p:txBody>
          <a:bodyPr/>
          <a:lstStyle/>
          <a:p>
            <a:r>
              <a:rPr lang="en-US" dirty="0" smtClean="0"/>
              <a:t>Creating chemistry between you and the interviewer increases your chances of being hired.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18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1066800" y="2971800"/>
            <a:ext cx="7086600" cy="22098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171450" algn="l"/>
              </a:tabLst>
            </a:pPr>
            <a:r>
              <a:rPr lang="en-US" sz="2400" b="1" dirty="0" smtClean="0"/>
              <a:t>	Researching the company, the job, and the 	employer is your key to creating a favorable	impression, a professional image, and 	ultimately good chemistry between you and 	the employer.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What Employers Look For</a:t>
            </a:r>
            <a:br>
              <a:rPr lang="en-US" dirty="0" smtClean="0"/>
            </a:b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572000"/>
          </a:xfrm>
        </p:spPr>
        <p:txBody>
          <a:bodyPr/>
          <a:lstStyle/>
          <a:p>
            <a:r>
              <a:rPr lang="en-US" dirty="0" smtClean="0"/>
              <a:t>Employers considers two basic questions:</a:t>
            </a:r>
          </a:p>
          <a:p>
            <a:pPr lvl="1"/>
            <a:r>
              <a:rPr lang="en-US" dirty="0" smtClean="0"/>
              <a:t>Do you have the skills and experience required?</a:t>
            </a:r>
          </a:p>
          <a:p>
            <a:pPr lvl="1"/>
            <a:r>
              <a:rPr lang="en-US" dirty="0" smtClean="0"/>
              <a:t>Are you the type of person the company wants to employ. </a:t>
            </a:r>
          </a:p>
          <a:p>
            <a:r>
              <a:rPr lang="en-US" dirty="0" smtClean="0"/>
              <a:t>Employers want to believe that your primary motive is not the paycheck.</a:t>
            </a:r>
          </a:p>
          <a:p>
            <a:pPr lvl="1"/>
            <a:r>
              <a:rPr lang="en-US" dirty="0" smtClean="0"/>
              <a:t>They want to be convinced that:</a:t>
            </a:r>
          </a:p>
          <a:p>
            <a:pPr lvl="2"/>
            <a:r>
              <a:rPr lang="en-US" dirty="0" smtClean="0"/>
              <a:t>The company's reputation excites you.</a:t>
            </a:r>
          </a:p>
          <a:p>
            <a:pPr lvl="2"/>
            <a:r>
              <a:rPr lang="en-US" dirty="0" smtClean="0"/>
              <a:t>You'll be enthusiastic about the company and your job.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marL="742950" lvl="2" indent="-342900">
              <a:buClr>
                <a:srgbClr val="7030A0"/>
              </a:buClr>
              <a:buSzPct val="95000"/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18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How to Sell Yourself</a:t>
            </a:r>
            <a:br>
              <a:rPr lang="en-US" dirty="0" smtClean="0"/>
            </a:b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5720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dirty="0" smtClean="0"/>
              <a:t>Everything you do during an interview will be noticed.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Take care not only in what you say but how you say it.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Be confident and stress the benefits you have to offer.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Your answers to questions should demonstrate your ability to solve problems.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Establish yourself as a capable, serious worker.</a:t>
            </a:r>
          </a:p>
          <a:p>
            <a:r>
              <a:rPr lang="en-US" dirty="0" smtClean="0"/>
              <a:t>Preparation is the key.</a:t>
            </a:r>
          </a:p>
          <a:p>
            <a:pPr lvl="1">
              <a:spcBef>
                <a:spcPts val="500"/>
              </a:spcBef>
            </a:pPr>
            <a:r>
              <a:rPr lang="en-US" dirty="0" smtClean="0"/>
              <a:t>Research the company and the job.</a:t>
            </a:r>
          </a:p>
          <a:p>
            <a:pPr lvl="1">
              <a:spcBef>
                <a:spcPts val="500"/>
              </a:spcBef>
            </a:pPr>
            <a:r>
              <a:rPr lang="en-US" dirty="0" smtClean="0"/>
              <a:t>Ask a friend to conduct a mock interview.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18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Types of Interviews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419600"/>
          </a:xfrm>
        </p:spPr>
        <p:txBody>
          <a:bodyPr/>
          <a:lstStyle/>
          <a:p>
            <a:r>
              <a:rPr lang="en-US" dirty="0" smtClean="0"/>
              <a:t> Serial interview.</a:t>
            </a:r>
          </a:p>
          <a:p>
            <a:pPr lvl="1"/>
            <a:r>
              <a:rPr lang="en-US" dirty="0" smtClean="0"/>
              <a:t>A series of interviews with the same person.</a:t>
            </a:r>
          </a:p>
          <a:p>
            <a:pPr lvl="2">
              <a:spcBef>
                <a:spcPts val="200"/>
              </a:spcBef>
            </a:pPr>
            <a:r>
              <a:rPr lang="en-US" dirty="0" smtClean="0"/>
              <a:t>Initial interview is a screening device.</a:t>
            </a:r>
          </a:p>
          <a:p>
            <a:pPr lvl="2">
              <a:spcBef>
                <a:spcPts val="200"/>
              </a:spcBef>
            </a:pPr>
            <a:r>
              <a:rPr lang="en-US" dirty="0" smtClean="0"/>
              <a:t>Second interview is more intense. 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Commonly used for managerial jobs.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Sequential interview.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A series of interviews with different people.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Decision to hire will be a group decision.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Commonly used for positions that require interacting with multiple people.</a:t>
            </a:r>
          </a:p>
          <a:p>
            <a:pPr>
              <a:buSzPct val="100000"/>
            </a:pPr>
            <a:endParaRPr lang="en-US" dirty="0" smtClean="0"/>
          </a:p>
          <a:p>
            <a:pPr lvl="1">
              <a:buSzPct val="100000"/>
            </a:pPr>
            <a:endParaRPr lang="en-US" dirty="0" smtClean="0"/>
          </a:p>
          <a:p>
            <a:pPr lvl="1">
              <a:spcBef>
                <a:spcPts val="0"/>
              </a:spcBef>
              <a:buSzPct val="100000"/>
            </a:pPr>
            <a:endParaRPr lang="en-US" dirty="0" smtClean="0"/>
          </a:p>
          <a:p>
            <a:pPr>
              <a:buSzPct val="100000"/>
              <a:buNone/>
            </a:pPr>
            <a:endParaRPr lang="en-US" dirty="0" smtClean="0"/>
          </a:p>
          <a:p>
            <a:pPr>
              <a:buSzPct val="100000"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18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Types of Interviews </a:t>
            </a:r>
            <a:r>
              <a:rPr lang="en-US" sz="2400" dirty="0" smtClean="0"/>
              <a:t>(Continued)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419600"/>
          </a:xfrm>
        </p:spPr>
        <p:txBody>
          <a:bodyPr/>
          <a:lstStyle/>
          <a:p>
            <a:r>
              <a:rPr lang="en-US" sz="2700" dirty="0" smtClean="0"/>
              <a:t> P</a:t>
            </a:r>
            <a:r>
              <a:rPr lang="en-US" dirty="0" smtClean="0"/>
              <a:t>anel interview.</a:t>
            </a:r>
          </a:p>
          <a:p>
            <a:pPr lvl="1"/>
            <a:r>
              <a:rPr lang="en-US" dirty="0" smtClean="0"/>
              <a:t>A panel, rather than one interviewer, questions the applicant.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Serves the same purpose as the sequential interview, but all interviewers are present simultaneously. 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Group interview.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Rarely used.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Two or more candidates are interviewed together by one or more interviewers.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Often used to identify leaders.</a:t>
            </a:r>
          </a:p>
          <a:p>
            <a:pPr>
              <a:buSzPct val="100000"/>
            </a:pPr>
            <a:endParaRPr lang="en-US" dirty="0" smtClean="0"/>
          </a:p>
          <a:p>
            <a:pPr lvl="1">
              <a:buSzPct val="100000"/>
            </a:pPr>
            <a:endParaRPr lang="en-US" dirty="0" smtClean="0"/>
          </a:p>
          <a:p>
            <a:pPr lvl="1">
              <a:spcBef>
                <a:spcPts val="0"/>
              </a:spcBef>
              <a:buSzPct val="100000"/>
            </a:pPr>
            <a:endParaRPr lang="en-US" dirty="0" smtClean="0"/>
          </a:p>
          <a:p>
            <a:pPr>
              <a:buSzPct val="100000"/>
              <a:buNone/>
            </a:pPr>
            <a:endParaRPr lang="en-US" dirty="0" smtClean="0"/>
          </a:p>
          <a:p>
            <a:pPr>
              <a:buSzPct val="100000"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18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Interview Formats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419600"/>
          </a:xfrm>
        </p:spPr>
        <p:txBody>
          <a:bodyPr/>
          <a:lstStyle/>
          <a:p>
            <a:r>
              <a:rPr lang="en-US" sz="2700" dirty="0" smtClean="0"/>
              <a:t> </a:t>
            </a:r>
            <a:r>
              <a:rPr lang="en-US" dirty="0" smtClean="0"/>
              <a:t>Structured interview.</a:t>
            </a:r>
          </a:p>
          <a:p>
            <a:pPr lvl="1"/>
            <a:r>
              <a:rPr lang="en-US" dirty="0" smtClean="0"/>
              <a:t>Candidates are asked the same questions, allowing the interviewer to compare their answers easily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Unstructured interview.</a:t>
            </a:r>
          </a:p>
          <a:p>
            <a:pPr lvl="1"/>
            <a:r>
              <a:rPr lang="en-US" dirty="0" smtClean="0"/>
              <a:t>Candidates speak freely about their past work history and accomplishments, usually from their resumes. </a:t>
            </a:r>
          </a:p>
          <a:p>
            <a:pPr>
              <a:spcBef>
                <a:spcPts val="200"/>
              </a:spcBef>
            </a:pPr>
            <a:r>
              <a:rPr lang="en-US" dirty="0" smtClean="0"/>
              <a:t>Stress interview.</a:t>
            </a:r>
          </a:p>
          <a:p>
            <a:pPr lvl="1"/>
            <a:r>
              <a:rPr lang="en-US" dirty="0" smtClean="0"/>
              <a:t>Interviewer asks deeply probing questions to determine how well candidates handle themselves.</a:t>
            </a:r>
          </a:p>
          <a:p>
            <a:pPr>
              <a:buSzPct val="100000"/>
            </a:pPr>
            <a:endParaRPr lang="en-US" dirty="0" smtClean="0"/>
          </a:p>
          <a:p>
            <a:pPr lvl="1">
              <a:buSzPct val="100000"/>
            </a:pPr>
            <a:endParaRPr lang="en-US" dirty="0" smtClean="0"/>
          </a:p>
          <a:p>
            <a:pPr lvl="1">
              <a:spcBef>
                <a:spcPts val="0"/>
              </a:spcBef>
              <a:buSzPct val="100000"/>
            </a:pPr>
            <a:endParaRPr lang="en-US" dirty="0" smtClean="0"/>
          </a:p>
          <a:p>
            <a:pPr>
              <a:buSzPct val="100000"/>
              <a:buNone/>
            </a:pPr>
            <a:endParaRPr lang="en-US" dirty="0" smtClean="0"/>
          </a:p>
          <a:p>
            <a:pPr>
              <a:buSzPct val="100000"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18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Interview Formats </a:t>
            </a:r>
            <a:r>
              <a:rPr lang="en-US" sz="2400" dirty="0" smtClean="0"/>
              <a:t>(Continued)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648200"/>
          </a:xfrm>
        </p:spPr>
        <p:txBody>
          <a:bodyPr/>
          <a:lstStyle/>
          <a:p>
            <a:r>
              <a:rPr lang="en-US" dirty="0" smtClean="0"/>
              <a:t>Behavioral interview.</a:t>
            </a:r>
          </a:p>
          <a:p>
            <a:pPr lvl="1"/>
            <a:r>
              <a:rPr lang="en-US" dirty="0" smtClean="0"/>
              <a:t>Interviewer asks more intimidating questions that will probe candidates' problem-solving abilities.</a:t>
            </a:r>
          </a:p>
          <a:p>
            <a:r>
              <a:rPr lang="en-US" dirty="0" smtClean="0"/>
              <a:t>Case interview.</a:t>
            </a:r>
          </a:p>
          <a:p>
            <a:pPr lvl="1"/>
            <a:r>
              <a:rPr lang="en-US" dirty="0" smtClean="0"/>
              <a:t>Candidates are presented with a case or problem that they must analyze and answer on the spot.</a:t>
            </a:r>
          </a:p>
          <a:p>
            <a:r>
              <a:rPr lang="en-US" dirty="0" smtClean="0"/>
              <a:t>Telephone interview and e-mail interview.</a:t>
            </a:r>
          </a:p>
          <a:p>
            <a:pPr lvl="1"/>
            <a:r>
              <a:rPr lang="en-US" dirty="0" smtClean="0"/>
              <a:t>Often used as initial screening tools.</a:t>
            </a:r>
          </a:p>
          <a:p>
            <a:r>
              <a:rPr lang="en-US" dirty="0" smtClean="0"/>
              <a:t>Computer-Assisted interview.</a:t>
            </a:r>
          </a:p>
          <a:p>
            <a:pPr lvl="1"/>
            <a:r>
              <a:rPr lang="en-US" dirty="0" smtClean="0"/>
              <a:t>Gaining popularity due to time and money saved.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18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esume Writer's_slide master">
  <a:themeElements>
    <a:clrScheme name="design605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509B32"/>
      </a:folHlink>
    </a:clrScheme>
    <a:fontScheme name="design605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ign6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509B3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Resume Writer's_slide master</Template>
  <TotalTime>2490</TotalTime>
  <Words>679</Words>
  <Application>Microsoft Office PowerPoint</Application>
  <PresentationFormat>On-screen Show (4:3)</PresentationFormat>
  <Paragraphs>156</Paragraphs>
  <Slides>12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Resume Writer's_slide master</vt:lpstr>
      <vt:lpstr>CHAPTER 18</vt:lpstr>
      <vt:lpstr> Preparing for the Interview </vt:lpstr>
      <vt:lpstr>Creating Chemistry</vt:lpstr>
      <vt:lpstr> What Employers Look For </vt:lpstr>
      <vt:lpstr> How to Sell Yourself </vt:lpstr>
      <vt:lpstr> Types of Interviews </vt:lpstr>
      <vt:lpstr> Types of Interviews (Continued) </vt:lpstr>
      <vt:lpstr> Interview Formats </vt:lpstr>
      <vt:lpstr> Interview Formats (Continued) </vt:lpstr>
      <vt:lpstr>Interview Basics</vt:lpstr>
      <vt:lpstr> Interview Questions </vt:lpstr>
      <vt:lpstr>Interview Questions (Continued)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Carol1</dc:creator>
  <cp:lastModifiedBy>Carol1</cp:lastModifiedBy>
  <cp:revision>288</cp:revision>
  <dcterms:created xsi:type="dcterms:W3CDTF">2011-08-23T17:18:45Z</dcterms:created>
  <dcterms:modified xsi:type="dcterms:W3CDTF">2011-09-22T15:01:27Z</dcterms:modified>
</cp:coreProperties>
</file>